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147479540" r:id="rId2"/>
    <p:sldId id="1661" r:id="rId3"/>
    <p:sldId id="2051" r:id="rId4"/>
    <p:sldId id="286" r:id="rId5"/>
    <p:sldId id="287" r:id="rId6"/>
    <p:sldId id="288" r:id="rId7"/>
    <p:sldId id="284" r:id="rId8"/>
    <p:sldId id="289" r:id="rId9"/>
    <p:sldId id="290" r:id="rId10"/>
    <p:sldId id="291" r:id="rId11"/>
    <p:sldId id="292" r:id="rId12"/>
    <p:sldId id="269" r:id="rId13"/>
    <p:sldId id="2147479541" r:id="rId14"/>
    <p:sldId id="2147479553" r:id="rId15"/>
    <p:sldId id="2147479554" r:id="rId16"/>
    <p:sldId id="21474795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B6B4D-B302-4C7B-A81F-4661F264D92E}" v="24" dt="2025-11-21T21:05:51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3" autoAdjust="0"/>
    <p:restoredTop sz="70505" autoAdjust="0"/>
  </p:normalViewPr>
  <p:slideViewPr>
    <p:cSldViewPr snapToGrid="0">
      <p:cViewPr varScale="1">
        <p:scale>
          <a:sx n="36" d="100"/>
          <a:sy n="36" d="100"/>
        </p:scale>
        <p:origin x="15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Drake" userId="48e2d27740f82f0e" providerId="LiveId" clId="{A635D6AB-D395-4881-8AFB-07A1EA712572}"/>
    <pc:docChg chg="undo redo custSel addSld delSld modSld sldOrd">
      <pc:chgData name="Aaron Drake" userId="48e2d27740f82f0e" providerId="LiveId" clId="{A635D6AB-D395-4881-8AFB-07A1EA712572}" dt="2025-11-21T21:05:27.094" v="640" actId="1076"/>
      <pc:docMkLst>
        <pc:docMk/>
      </pc:docMkLst>
      <pc:sldChg chg="del ord">
        <pc:chgData name="Aaron Drake" userId="48e2d27740f82f0e" providerId="LiveId" clId="{A635D6AB-D395-4881-8AFB-07A1EA712572}" dt="2025-11-21T21:03:55.793" v="628" actId="2696"/>
        <pc:sldMkLst>
          <pc:docMk/>
          <pc:sldMk cId="2300751232" sldId="262"/>
        </pc:sldMkLst>
      </pc:sldChg>
      <pc:sldChg chg="modNotesTx">
        <pc:chgData name="Aaron Drake" userId="48e2d27740f82f0e" providerId="LiveId" clId="{A635D6AB-D395-4881-8AFB-07A1EA712572}" dt="2025-11-16T20:45:32.116" v="212" actId="20577"/>
        <pc:sldMkLst>
          <pc:docMk/>
          <pc:sldMk cId="880747769" sldId="286"/>
        </pc:sldMkLst>
      </pc:sldChg>
      <pc:sldChg chg="addSp delSp modSp mod">
        <pc:chgData name="Aaron Drake" userId="48e2d27740f82f0e" providerId="LiveId" clId="{A635D6AB-D395-4881-8AFB-07A1EA712572}" dt="2025-11-16T20:52:42.513" v="592" actId="1035"/>
        <pc:sldMkLst>
          <pc:docMk/>
          <pc:sldMk cId="245262728" sldId="290"/>
        </pc:sldMkLst>
        <pc:spChg chg="mod">
          <ac:chgData name="Aaron Drake" userId="48e2d27740f82f0e" providerId="LiveId" clId="{A635D6AB-D395-4881-8AFB-07A1EA712572}" dt="2025-11-16T20:52:42.513" v="592" actId="1035"/>
          <ac:spMkLst>
            <pc:docMk/>
            <pc:sldMk cId="245262728" sldId="290"/>
            <ac:spMk id="3" creationId="{830331EC-DFEB-A0AD-AD38-0E5C0E43C7A5}"/>
          </ac:spMkLst>
        </pc:spChg>
        <pc:spChg chg="add del mod">
          <ac:chgData name="Aaron Drake" userId="48e2d27740f82f0e" providerId="LiveId" clId="{A635D6AB-D395-4881-8AFB-07A1EA712572}" dt="2025-11-16T20:52:42.513" v="592" actId="1035"/>
          <ac:spMkLst>
            <pc:docMk/>
            <pc:sldMk cId="245262728" sldId="290"/>
            <ac:spMk id="5" creationId="{7DDA2A95-BC7B-717F-1EA7-16F9C37B2385}"/>
          </ac:spMkLst>
        </pc:spChg>
        <pc:spChg chg="add del mod">
          <ac:chgData name="Aaron Drake" userId="48e2d27740f82f0e" providerId="LiveId" clId="{A635D6AB-D395-4881-8AFB-07A1EA712572}" dt="2025-11-16T20:52:42.513" v="592" actId="1035"/>
          <ac:spMkLst>
            <pc:docMk/>
            <pc:sldMk cId="245262728" sldId="290"/>
            <ac:spMk id="7" creationId="{FD32DC4B-4D24-0E77-5E46-82F78B106516}"/>
          </ac:spMkLst>
        </pc:spChg>
        <pc:spChg chg="mod">
          <ac:chgData name="Aaron Drake" userId="48e2d27740f82f0e" providerId="LiveId" clId="{A635D6AB-D395-4881-8AFB-07A1EA712572}" dt="2025-11-16T20:52:42.513" v="592" actId="1035"/>
          <ac:spMkLst>
            <pc:docMk/>
            <pc:sldMk cId="245262728" sldId="290"/>
            <ac:spMk id="10" creationId="{A7EFD206-5635-AF1A-DF30-B5A1224EFD76}"/>
          </ac:spMkLst>
        </pc:spChg>
        <pc:picChg chg="mod">
          <ac:chgData name="Aaron Drake" userId="48e2d27740f82f0e" providerId="LiveId" clId="{A635D6AB-D395-4881-8AFB-07A1EA712572}" dt="2025-11-16T20:52:20.433" v="552" actId="1076"/>
          <ac:picMkLst>
            <pc:docMk/>
            <pc:sldMk cId="245262728" sldId="290"/>
            <ac:picMk id="2" creationId="{5D216EA0-2BA8-A727-C92D-9EFC1F0CCE61}"/>
          </ac:picMkLst>
        </pc:picChg>
      </pc:sldChg>
      <pc:sldChg chg="addSp delSp modSp mod">
        <pc:chgData name="Aaron Drake" userId="48e2d27740f82f0e" providerId="LiveId" clId="{A635D6AB-D395-4881-8AFB-07A1EA712572}" dt="2025-11-16T20:51:58.732" v="548" actId="20577"/>
        <pc:sldMkLst>
          <pc:docMk/>
          <pc:sldMk cId="2441166213" sldId="292"/>
        </pc:sldMkLst>
        <pc:spChg chg="mod">
          <ac:chgData name="Aaron Drake" userId="48e2d27740f82f0e" providerId="LiveId" clId="{A635D6AB-D395-4881-8AFB-07A1EA712572}" dt="2025-11-16T20:51:58.732" v="548" actId="20577"/>
          <ac:spMkLst>
            <pc:docMk/>
            <pc:sldMk cId="2441166213" sldId="292"/>
            <ac:spMk id="7" creationId="{5133EE93-1533-A1E0-89C5-999619F6BEF3}"/>
          </ac:spMkLst>
        </pc:spChg>
        <pc:spChg chg="add del mod">
          <ac:chgData name="Aaron Drake" userId="48e2d27740f82f0e" providerId="LiveId" clId="{A635D6AB-D395-4881-8AFB-07A1EA712572}" dt="2025-11-16T20:51:28.719" v="500" actId="313"/>
          <ac:spMkLst>
            <pc:docMk/>
            <pc:sldMk cId="2441166213" sldId="292"/>
            <ac:spMk id="9" creationId="{85A288FE-396C-F303-C516-5390369903B4}"/>
          </ac:spMkLst>
        </pc:spChg>
        <pc:spChg chg="mod">
          <ac:chgData name="Aaron Drake" userId="48e2d27740f82f0e" providerId="LiveId" clId="{A635D6AB-D395-4881-8AFB-07A1EA712572}" dt="2025-11-16T20:50:28.943" v="427" actId="20577"/>
          <ac:spMkLst>
            <pc:docMk/>
            <pc:sldMk cId="2441166213" sldId="292"/>
            <ac:spMk id="10" creationId="{27097AFC-85A6-BEBD-3969-415FD238FEE9}"/>
          </ac:spMkLst>
        </pc:spChg>
      </pc:sldChg>
      <pc:sldChg chg="modSp mod">
        <pc:chgData name="Aaron Drake" userId="48e2d27740f82f0e" providerId="LiveId" clId="{A635D6AB-D395-4881-8AFB-07A1EA712572}" dt="2025-11-16T20:44:57.355" v="126" actId="20577"/>
        <pc:sldMkLst>
          <pc:docMk/>
          <pc:sldMk cId="1795078537" sldId="1661"/>
        </pc:sldMkLst>
        <pc:spChg chg="mod">
          <ac:chgData name="Aaron Drake" userId="48e2d27740f82f0e" providerId="LiveId" clId="{A635D6AB-D395-4881-8AFB-07A1EA712572}" dt="2025-11-16T20:44:49.115" v="121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Aaron Drake" userId="48e2d27740f82f0e" providerId="LiveId" clId="{A635D6AB-D395-4881-8AFB-07A1EA712572}" dt="2025-11-16T20:44:57.355" v="126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modSp add mod">
        <pc:chgData name="Aaron Drake" userId="48e2d27740f82f0e" providerId="LiveId" clId="{A635D6AB-D395-4881-8AFB-07A1EA712572}" dt="2025-11-16T20:50:06.506" v="412" actId="20577"/>
        <pc:sldMkLst>
          <pc:docMk/>
          <pc:sldMk cId="4178565498" sldId="2051"/>
        </pc:sldMkLst>
        <pc:spChg chg="mod">
          <ac:chgData name="Aaron Drake" userId="48e2d27740f82f0e" providerId="LiveId" clId="{A635D6AB-D395-4881-8AFB-07A1EA712572}" dt="2025-11-16T20:50:06.506" v="412" actId="20577"/>
          <ac:spMkLst>
            <pc:docMk/>
            <pc:sldMk cId="4178565498" sldId="2051"/>
            <ac:spMk id="7" creationId="{61F6BD0B-C4D8-42DE-A3A7-50D8219CE639}"/>
          </ac:spMkLst>
        </pc:spChg>
      </pc:sldChg>
      <pc:sldChg chg="delSp modSp add mod">
        <pc:chgData name="Aaron Drake" userId="48e2d27740f82f0e" providerId="LiveId" clId="{A635D6AB-D395-4881-8AFB-07A1EA712572}" dt="2025-11-16T20:44:01.913" v="22" actId="1076"/>
        <pc:sldMkLst>
          <pc:docMk/>
          <pc:sldMk cId="1079322994" sldId="2147479554"/>
        </pc:sldMkLst>
        <pc:spChg chg="mod">
          <ac:chgData name="Aaron Drake" userId="48e2d27740f82f0e" providerId="LiveId" clId="{A635D6AB-D395-4881-8AFB-07A1EA712572}" dt="2025-11-16T20:44:01.913" v="22" actId="1076"/>
          <ac:spMkLst>
            <pc:docMk/>
            <pc:sldMk cId="1079322994" sldId="2147479554"/>
            <ac:spMk id="2" creationId="{8E999DBF-2CF7-90D5-A884-E90D3F3FCDF9}"/>
          </ac:spMkLst>
        </pc:spChg>
      </pc:sldChg>
      <pc:sldChg chg="modSp add mod ord">
        <pc:chgData name="Aaron Drake" userId="48e2d27740f82f0e" providerId="LiveId" clId="{A635D6AB-D395-4881-8AFB-07A1EA712572}" dt="2025-11-21T21:05:27.094" v="640" actId="1076"/>
        <pc:sldMkLst>
          <pc:docMk/>
          <pc:sldMk cId="943581850" sldId="2147479555"/>
        </pc:sldMkLst>
        <pc:spChg chg="mod">
          <ac:chgData name="Aaron Drake" userId="48e2d27740f82f0e" providerId="LiveId" clId="{A635D6AB-D395-4881-8AFB-07A1EA712572}" dt="2025-11-21T21:05:27.094" v="640" actId="1076"/>
          <ac:spMkLst>
            <pc:docMk/>
            <pc:sldMk cId="943581850" sldId="2147479555"/>
            <ac:spMk id="2" creationId="{B6889D1D-9D84-D5EB-8D12-56BA9CBA7E38}"/>
          </ac:spMkLst>
        </pc:spChg>
        <pc:spChg chg="mod">
          <ac:chgData name="Aaron Drake" userId="48e2d27740f82f0e" providerId="LiveId" clId="{A635D6AB-D395-4881-8AFB-07A1EA712572}" dt="2025-11-21T21:05:11.326" v="635" actId="14100"/>
          <ac:spMkLst>
            <pc:docMk/>
            <pc:sldMk cId="943581850" sldId="2147479555"/>
            <ac:spMk id="4" creationId="{A5A0AC34-E3D1-CE15-87F4-2740C6993C90}"/>
          </ac:spMkLst>
        </pc:spChg>
        <pc:spChg chg="mod">
          <ac:chgData name="Aaron Drake" userId="48e2d27740f82f0e" providerId="LiveId" clId="{A635D6AB-D395-4881-8AFB-07A1EA712572}" dt="2025-11-21T21:05:14.650" v="636" actId="14100"/>
          <ac:spMkLst>
            <pc:docMk/>
            <pc:sldMk cId="943581850" sldId="2147479555"/>
            <ac:spMk id="6" creationId="{D6311C7C-51B1-7FA7-B408-323BB1E44BB2}"/>
          </ac:spMkLst>
        </pc:spChg>
      </pc:sldChg>
      <pc:sldChg chg="addSp modSp new del mod">
        <pc:chgData name="Aaron Drake" userId="48e2d27740f82f0e" providerId="LiveId" clId="{A635D6AB-D395-4881-8AFB-07A1EA712572}" dt="2025-11-21T21:03:42.340" v="624" actId="2696"/>
        <pc:sldMkLst>
          <pc:docMk/>
          <pc:sldMk cId="3361759690" sldId="2147479555"/>
        </pc:sldMkLst>
        <pc:spChg chg="add mod">
          <ac:chgData name="Aaron Drake" userId="48e2d27740f82f0e" providerId="LiveId" clId="{A635D6AB-D395-4881-8AFB-07A1EA712572}" dt="2025-11-21T21:00:05.981" v="607" actId="1076"/>
          <ac:spMkLst>
            <pc:docMk/>
            <pc:sldMk cId="3361759690" sldId="2147479555"/>
            <ac:spMk id="2" creationId="{B6889D1D-9D84-D5EB-8D12-56BA9CBA7E38}"/>
          </ac:spMkLst>
        </pc:spChg>
        <pc:spChg chg="add mod">
          <ac:chgData name="Aaron Drake" userId="48e2d27740f82f0e" providerId="LiveId" clId="{A635D6AB-D395-4881-8AFB-07A1EA712572}" dt="2025-11-21T21:03:35.983" v="623"/>
          <ac:spMkLst>
            <pc:docMk/>
            <pc:sldMk cId="3361759690" sldId="2147479555"/>
            <ac:spMk id="4" creationId="{A5A0AC34-E3D1-CE15-87F4-2740C6993C90}"/>
          </ac:spMkLst>
        </pc:spChg>
        <pc:spChg chg="add mod">
          <ac:chgData name="Aaron Drake" userId="48e2d27740f82f0e" providerId="LiveId" clId="{A635D6AB-D395-4881-8AFB-07A1EA712572}" dt="2025-11-21T21:02:41.133" v="617" actId="1076"/>
          <ac:spMkLst>
            <pc:docMk/>
            <pc:sldMk cId="3361759690" sldId="2147479555"/>
            <ac:spMk id="6" creationId="{D6311C7C-51B1-7FA7-B408-323BB1E44B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E2992-FBDA-4C6F-AADC-8EA3788C85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8FB98-915C-4C8A-8B59-5516E9F2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5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11/21/2025 3:55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11/21/2025 3:55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is intentionally blank white space, Will speak to a story about invention Cartesian 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8FB98-915C-4C8A-8B59-5516E9F26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3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8FB98-915C-4C8A-8B59-5516E9F26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26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cartesian coordinates in used 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8FB98-915C-4C8A-8B59-5516E9F26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4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1"/>
                </a:solidFill>
                <a:effectLst/>
                <a:latin typeface="Google Sans"/>
              </a:rPr>
              <a:t>Digital twins allow for virtual prototyping and clash detection between architectural, structural, and MEP (mechanical, electrical, and plumbing) models, minimizing errors and costly rework later.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8FB98-915C-4C8A-8B59-5516E9F26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8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ACD67-2912-7EC6-FACF-E6D13E71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EA2EC-38F2-0084-4941-8A06363E2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43154-C0D1-1C9B-75CB-40245C9A6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713B-3BF8-175E-B48A-772609760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8FB98-915C-4C8A-8B59-5516E9F26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6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703D-0EAC-0B09-1494-FE3D86377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D2B4E-89A3-4780-BE1B-03182E7EB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893A-6844-0076-E029-A2F3734C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89CFF-1284-B227-44C5-0AEAA947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2F0A1-5FF5-87ED-3B64-04DCB9A2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1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03139-ECF5-FE46-6588-4DD9DD84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D86CF-1ACD-78E8-8548-7FD2DB1D8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02FB-AF4B-EB3B-AECC-74FD1676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0DD17-C611-B374-13F9-7C79D0FE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FD12-399F-54D0-2584-526ED777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9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3148A-29FE-182E-C5F1-7B165ABF5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F4331-D609-F61F-3B4D-5FA275E29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7F905-4653-4AFE-5AF5-FD35D112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746E-E74E-BA73-8DA9-9857F2ED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59F9-B5E7-8971-3AFB-BEDAC4A6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object with a blue and pink design&#10;&#10;AI-generated content may be incorrect.">
            <a:extLst>
              <a:ext uri="{FF2B5EF4-FFF2-40B4-BE49-F238E27FC236}">
                <a16:creationId xmlns:a16="http://schemas.microsoft.com/office/drawing/2014/main" id="{80F84BD0-616B-5158-BD28-96CA7BB515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5982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DFDC8B6A-3640-D600-39FD-41ADFBE1B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Graphic 2">
            <a:extLst>
              <a:ext uri="{FF2B5EF4-FFF2-40B4-BE49-F238E27FC236}">
                <a16:creationId xmlns:a16="http://schemas.microsoft.com/office/drawing/2014/main" id="{E937196D-5DEA-7A23-E8EC-B71791A3680E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0078D4"/>
              </a:gs>
              <a:gs pos="43000">
                <a:srgbClr val="8661C5"/>
              </a:gs>
              <a:gs pos="99000">
                <a:srgbClr val="C03B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699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object with a blue and pink design&#10;&#10;AI-generated content may be incorrect.">
            <a:extLst>
              <a:ext uri="{FF2B5EF4-FFF2-40B4-BE49-F238E27FC236}">
                <a16:creationId xmlns:a16="http://schemas.microsoft.com/office/drawing/2014/main" id="{FC91398B-F48C-747C-BA1A-9C49CDE31D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577D3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199" y="3962399"/>
            <a:ext cx="5577839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0B239259-0303-68D8-B73B-ADBE8E17A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10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circular object&#10;&#10;AI-generated content may be incorrect.">
            <a:extLst>
              <a:ext uri="{FF2B5EF4-FFF2-40B4-BE49-F238E27FC236}">
                <a16:creationId xmlns:a16="http://schemas.microsoft.com/office/drawing/2014/main" id="{004046E4-11B5-B5E9-84F0-ECD5D527B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4008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25622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ribbon&#10;&#10;AI-generated content may be incorrect.">
            <a:extLst>
              <a:ext uri="{FF2B5EF4-FFF2-40B4-BE49-F238E27FC236}">
                <a16:creationId xmlns:a16="http://schemas.microsoft.com/office/drawing/2014/main" id="{8B0353B4-4D23-0FC8-451C-5991F910C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661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4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04C9-42EE-20B6-7477-F6FDE2E0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E11D-7E2D-F28F-EC0F-A86FE823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783CE-9C5D-D109-E889-7D063C4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4CCDC-2BC8-D8DA-0157-DA49B0A9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B0296-1EFF-6D66-18DF-0AE84AA1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1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C1D3-1D18-9B98-4AD4-34E8E7E8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7869B-7CC4-9FAF-C792-8E550BB81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1F23E-0CFF-4B55-180A-D68C6E91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AC4A6-022A-82A1-2C0D-F455C361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83AA2-3D5D-41B7-985D-D2D07D50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3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0B23-45D0-4035-92B4-6A623C23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8411-1EF8-40E2-5A12-DC8E5D953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379D2-0508-8EFE-AD33-13F124EA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F21F5-F829-C9AD-383B-08D8AEF3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71AC8-7101-9C7B-1C3A-06D4C008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E4F97-DA1B-4FE4-9F60-DB810EEA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3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89B1-07A0-D79E-99CF-FFEC4A92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8BD8F-9B44-EB84-DB30-5209E23F6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0CBCB-8F45-AF9F-0FFF-7CFF9787E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125C2-44B0-B927-F68E-05E8166C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25FFB-1F95-0C99-8A49-9E622663D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C6863F-080D-09B9-0781-61BAF92B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AC5E6-BA21-AFAA-C979-FE2856390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9FAFC-2EC5-AAD7-FCFA-E5A0A58D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2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0713-1DFD-CF43-D08E-E5B201C4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3C236-73AC-A5C0-6A2C-20C0433B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4DC3B-ACD8-E5C9-3EE1-7BD24241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84BA9-8EEB-97A5-92EA-BC855AE5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8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6F098-30E7-D1FE-806C-EF69F05B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F2EDD-0187-9B26-AD53-679D00BE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77753-4B8D-0564-CC8B-0DCB3285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5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CED8-0297-9780-3841-0715B203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B5DA-3A6A-0521-F230-2C4FAB60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90B45-F8E7-28EB-C2B5-EDCFCD539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19228-CF4F-72BE-C025-91610325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DA632-3ABA-1C78-293A-BCD4C89C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58EFA-058E-1F5D-61AF-64FBD792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9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CB5A-CD5A-C2F0-5BB6-62B67B24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CA10D2-EDEB-D34B-F0F4-F93FAB2DF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B946D-4BFA-A8E7-D3FD-0F4E3DEDC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568B0-6592-99E5-9313-FADA5F9C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1E4F5-5324-79F8-84C4-375894FE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4CB54-67D5-D6C8-68F1-5E2696C60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9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E0A9E3-4AE1-AE62-E6CA-EFBDA409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FE884-CAFD-D94A-026D-DDBA07BA0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786A-E314-6220-BF8F-D9E87673F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269AC2-1F2F-4F8C-925E-8B9E120D1E7C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FFBC0-BBB2-CCA9-EC54-442ECFB9D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861C-5F23-96B0-4889-C6C447B64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83B6F3-C22E-4DE5-B9FD-B148B0555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4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loud-adoption-framework/ready/landing-zone/" TargetMode="External"/><Relationship Id="rId2" Type="http://schemas.openxmlformats.org/officeDocument/2006/relationships/hyperlink" Target="https://arxiv.org/abs/2503.14499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zure-samples/azure-digital-twins-getting-started/tree/main/IS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E0119-F82F-75EF-0AAE-422A9B4634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>
            <a:normAutofit fontScale="90000"/>
          </a:bodyPr>
          <a:lstStyle/>
          <a:p>
            <a:r>
              <a:rPr lang="en-US">
                <a:noFill/>
              </a:rPr>
              <a:t>Microsoft Ignite</a:t>
            </a:r>
          </a:p>
        </p:txBody>
      </p:sp>
    </p:spTree>
    <p:extLst>
      <p:ext uri="{BB962C8B-B14F-4D97-AF65-F5344CB8AC3E}">
        <p14:creationId xmlns:p14="http://schemas.microsoft.com/office/powerpoint/2010/main" val="10808578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mmunity Days | Microsoft Ignite 2025 NYC Community Summit">
            <a:extLst>
              <a:ext uri="{FF2B5EF4-FFF2-40B4-BE49-F238E27FC236}">
                <a16:creationId xmlns:a16="http://schemas.microsoft.com/office/drawing/2014/main" id="{42F514F8-44BB-6A5A-05E4-C7B9D5AF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06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79591-FBD5-91A8-5F07-84D5D9E4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" y="467380"/>
            <a:ext cx="12192000" cy="592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9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D706-A1DC-788C-B05D-8A791B62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mmunity Days | Microsoft Ignite 2025 NYC Community Summit">
            <a:extLst>
              <a:ext uri="{FF2B5EF4-FFF2-40B4-BE49-F238E27FC236}">
                <a16:creationId xmlns:a16="http://schemas.microsoft.com/office/drawing/2014/main" id="{1628B504-D8BC-2393-E546-F45297EE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06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33EE93-1533-A1E0-89C5-999619F6BEF3}"/>
              </a:ext>
            </a:extLst>
          </p:cNvPr>
          <p:cNvSpPr txBox="1"/>
          <p:nvPr/>
        </p:nvSpPr>
        <p:spPr>
          <a:xfrm>
            <a:off x="994474" y="3336667"/>
            <a:ext cx="6098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Google Sans"/>
              </a:rPr>
              <a:t>Realtime simulation and prototyping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288FE-396C-F303-C516-5390369903B4}"/>
              </a:ext>
            </a:extLst>
          </p:cNvPr>
          <p:cNvSpPr txBox="1"/>
          <p:nvPr/>
        </p:nvSpPr>
        <p:spPr>
          <a:xfrm>
            <a:off x="994474" y="4007842"/>
            <a:ext cx="7625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Google Sans"/>
              </a:rPr>
              <a:t>Digital twins with AI allow assisted design review and Realtime monitoring during build and manage phases of physical construction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97AFC-85A6-BEBD-3969-415FD238FEE9}"/>
              </a:ext>
            </a:extLst>
          </p:cNvPr>
          <p:cNvSpPr txBox="1"/>
          <p:nvPr/>
        </p:nvSpPr>
        <p:spPr>
          <a:xfrm>
            <a:off x="844657" y="1726922"/>
            <a:ext cx="8345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effectLst/>
                <a:latin typeface="Google Sans"/>
              </a:rPr>
              <a:t>AI Foundry X Digital Twin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6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ommunity Days | Microsoft Ignite 2025 NYC Community Summit">
            <a:extLst>
              <a:ext uri="{FF2B5EF4-FFF2-40B4-BE49-F238E27FC236}">
                <a16:creationId xmlns:a16="http://schemas.microsoft.com/office/drawing/2014/main" id="{265E406B-BA5E-B545-C074-E486A33A0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06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2E06C-C7AB-3AFF-7584-930095A0F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02082"/>
            <a:ext cx="4634086" cy="55427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Aaron J. Drake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51585-0867-4C6B-5493-73826EFDA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31932"/>
            <a:ext cx="6074579" cy="390498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Aaron J. Drake is a Cloud-focused software architect specializing in AI transformation and is founder of Adapt, LLC, a Microsoft Partner.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 addition to having MBA and BS in CS degrees, also holds a CISSP designation.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E201D-CC86-BC67-2CAD-CCF1B44AB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4782" y="1177309"/>
            <a:ext cx="2562528" cy="2562528"/>
          </a:xfrm>
          <a:prstGeom prst="rect">
            <a:avLst/>
          </a:prstGeom>
          <a:ln w="476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D540DB-0D7B-0CAF-87D0-0FD1BFD8C6ED}"/>
              </a:ext>
            </a:extLst>
          </p:cNvPr>
          <p:cNvSpPr txBox="1"/>
          <p:nvPr/>
        </p:nvSpPr>
        <p:spPr>
          <a:xfrm>
            <a:off x="839788" y="5148032"/>
            <a:ext cx="6362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aaronjdrake@adapt-llc.com</a:t>
            </a:r>
          </a:p>
        </p:txBody>
      </p:sp>
      <p:pic>
        <p:nvPicPr>
          <p:cNvPr id="9" name="Picture 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91922F0-AED0-866B-491F-F24AB5ED4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82" y="3899249"/>
            <a:ext cx="2562528" cy="26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31245B-081E-5952-45D9-84BBC98ED11A}"/>
              </a:ext>
            </a:extLst>
          </p:cNvPr>
          <p:cNvSpPr/>
          <p:nvPr/>
        </p:nvSpPr>
        <p:spPr bwMode="auto">
          <a:xfrm>
            <a:off x="667910" y="1258238"/>
            <a:ext cx="9339690" cy="5472762"/>
          </a:xfrm>
          <a:prstGeom prst="roundRect">
            <a:avLst>
              <a:gd name="adj" fmla="val 6805"/>
            </a:avLst>
          </a:prstGeom>
          <a:solidFill>
            <a:srgbClr val="8DC8E8">
              <a:alpha val="3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53C76-0047-B108-0A1C-85D3665D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16212"/>
            <a:ext cx="6400800" cy="553998"/>
          </a:xfrm>
        </p:spPr>
        <p:txBody>
          <a:bodyPr/>
          <a:lstStyle/>
          <a:p>
            <a:r>
              <a:rPr lang="en-US"/>
              <a:t>Thank You to our sponsors</a:t>
            </a:r>
          </a:p>
        </p:txBody>
      </p:sp>
      <p:pic>
        <p:nvPicPr>
          <p:cNvPr id="5" name="Content Placeholder 4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0D7D3922-3676-8EED-AAB4-30E96E57B434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960" y="1624013"/>
            <a:ext cx="3443288" cy="1060450"/>
          </a:xfrm>
        </p:spPr>
      </p:pic>
      <p:pic>
        <p:nvPicPr>
          <p:cNvPr id="7" name="Picture 6" descr="A white and purple logo&#10;&#10;AI-generated content may be incorrect.">
            <a:extLst>
              <a:ext uri="{FF2B5EF4-FFF2-40B4-BE49-F238E27FC236}">
                <a16:creationId xmlns:a16="http://schemas.microsoft.com/office/drawing/2014/main" id="{0FA73FBE-EB6C-D0E8-2CE1-1A66FF3B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27" y="5188281"/>
            <a:ext cx="2895600" cy="1143000"/>
          </a:xfrm>
          <a:prstGeom prst="rect">
            <a:avLst/>
          </a:prstGeom>
        </p:spPr>
      </p:pic>
      <p:pic>
        <p:nvPicPr>
          <p:cNvPr id="9" name="Picture 8" descr="A blue and white logo&#10;&#10;AI-generated content may be incorrect.">
            <a:extLst>
              <a:ext uri="{FF2B5EF4-FFF2-40B4-BE49-F238E27FC236}">
                <a16:creationId xmlns:a16="http://schemas.microsoft.com/office/drawing/2014/main" id="{411FE0B6-67D0-57F2-97B7-00F2C2D73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03" y="3557611"/>
            <a:ext cx="2581275" cy="752475"/>
          </a:xfrm>
          <a:prstGeom prst="rect">
            <a:avLst/>
          </a:prstGeom>
        </p:spPr>
      </p:pic>
      <p:pic>
        <p:nvPicPr>
          <p:cNvPr id="11" name="Picture 10" descr="A close-up of a logo&#10;&#10;AI-generated content may be incorrect.">
            <a:extLst>
              <a:ext uri="{FF2B5EF4-FFF2-40B4-BE49-F238E27FC236}">
                <a16:creationId xmlns:a16="http://schemas.microsoft.com/office/drawing/2014/main" id="{0E496A28-54C8-D651-9D83-F7CC277AA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2" y="3517257"/>
            <a:ext cx="3638550" cy="83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5826D-74E2-9982-FF1D-C1D86A503613}"/>
              </a:ext>
            </a:extLst>
          </p:cNvPr>
          <p:cNvSpPr txBox="1"/>
          <p:nvPr/>
        </p:nvSpPr>
        <p:spPr>
          <a:xfrm>
            <a:off x="6460149" y="5359671"/>
            <a:ext cx="2456382" cy="800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  <a:latin typeface="Aptos Slab Black"/>
              </a:rPr>
              <a:t>And next time - Your Company!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6B647C-15DE-7866-679B-AADC821F9364}"/>
              </a:ext>
            </a:extLst>
          </p:cNvPr>
          <p:cNvGrpSpPr/>
          <p:nvPr/>
        </p:nvGrpSpPr>
        <p:grpSpPr>
          <a:xfrm>
            <a:off x="5719136" y="1777977"/>
            <a:ext cx="3938408" cy="752475"/>
            <a:chOff x="5549900" y="1777977"/>
            <a:chExt cx="3938408" cy="752475"/>
          </a:xfrm>
        </p:grpSpPr>
        <p:pic>
          <p:nvPicPr>
            <p:cNvPr id="1026" name="Picture 2" descr="Morgan Stanley Logo, symbol, meaning, history, PNG, brand">
              <a:extLst>
                <a:ext uri="{FF2B5EF4-FFF2-40B4-BE49-F238E27FC236}">
                  <a16:creationId xmlns:a16="http://schemas.microsoft.com/office/drawing/2014/main" id="{744998A0-BEF5-662C-36EC-AADD82E7DE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150" y="1777977"/>
              <a:ext cx="3370183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0413E1-BD0F-5E7B-2FE7-CE2AF4125556}"/>
                </a:ext>
              </a:extLst>
            </p:cNvPr>
            <p:cNvSpPr/>
            <p:nvPr/>
          </p:nvSpPr>
          <p:spPr bwMode="auto">
            <a:xfrm>
              <a:off x="5549900" y="1777977"/>
              <a:ext cx="288250" cy="752475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6C8201-3EF5-DD48-2884-54D4893518C7}"/>
                </a:ext>
              </a:extLst>
            </p:cNvPr>
            <p:cNvSpPr/>
            <p:nvPr/>
          </p:nvSpPr>
          <p:spPr bwMode="auto">
            <a:xfrm>
              <a:off x="9200058" y="1777977"/>
              <a:ext cx="288250" cy="752475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93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DE549-238B-7C50-A4B6-ABFC8A4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23F9-54E4-E062-526C-51A56F00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32830"/>
            <a:ext cx="10124113" cy="557589"/>
          </a:xfrm>
        </p:spPr>
        <p:txBody>
          <a:bodyPr/>
          <a:lstStyle/>
          <a:p>
            <a:r>
              <a:rPr lang="en-US" b="1" dirty="0">
                <a:cs typeface="Segoe UI"/>
              </a:rPr>
              <a:t>Please share your event and session feedback!</a:t>
            </a:r>
            <a:endParaRPr lang="en-US" b="1" dirty="0"/>
          </a:p>
        </p:txBody>
      </p:sp>
      <p:pic>
        <p:nvPicPr>
          <p:cNvPr id="3" name="Picture 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8144571B-A94A-5205-DABB-86E9B9D3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24" y="1073320"/>
            <a:ext cx="3821679" cy="3931920"/>
          </a:xfrm>
          <a:prstGeom prst="rect">
            <a:avLst/>
          </a:prstGeom>
        </p:spPr>
      </p:pic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EECE118-61CD-EBFE-3054-81726E7A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343" y="1073319"/>
            <a:ext cx="3890558" cy="3931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AD4A9C-BE76-576A-F618-997CF8FB49CF}"/>
              </a:ext>
            </a:extLst>
          </p:cNvPr>
          <p:cNvSpPr txBox="1"/>
          <p:nvPr/>
        </p:nvSpPr>
        <p:spPr>
          <a:xfrm>
            <a:off x="585216" y="5332921"/>
            <a:ext cx="379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http://aka.ms/MSIgniteNYCSurvey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18239-40FD-323C-D84B-D023A30DB2F4}"/>
              </a:ext>
            </a:extLst>
          </p:cNvPr>
          <p:cNvSpPr txBox="1"/>
          <p:nvPr/>
        </p:nvSpPr>
        <p:spPr>
          <a:xfrm>
            <a:off x="5363741" y="5332921"/>
            <a:ext cx="4745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http://aka.ms/MSIgniteNYCSessionsSurvey</a:t>
            </a:r>
          </a:p>
        </p:txBody>
      </p:sp>
    </p:spTree>
    <p:extLst>
      <p:ext uri="{BB962C8B-B14F-4D97-AF65-F5344CB8AC3E}">
        <p14:creationId xmlns:p14="http://schemas.microsoft.com/office/powerpoint/2010/main" val="394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83BA-6486-0F86-4A7F-30249E9E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9DBF-2CF7-90D5-A884-E90D3F3F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500" y="3152001"/>
            <a:ext cx="6400800" cy="55399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932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89D1D-9D84-D5EB-8D12-56BA9CBA7E38}"/>
              </a:ext>
            </a:extLst>
          </p:cNvPr>
          <p:cNvSpPr txBox="1"/>
          <p:nvPr/>
        </p:nvSpPr>
        <p:spPr>
          <a:xfrm>
            <a:off x="1237129" y="1439000"/>
            <a:ext cx="114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0AC34-E3D1-CE15-87F4-2740C6993C90}"/>
              </a:ext>
            </a:extLst>
          </p:cNvPr>
          <p:cNvSpPr txBox="1"/>
          <p:nvPr/>
        </p:nvSpPr>
        <p:spPr>
          <a:xfrm>
            <a:off x="1559859" y="2552943"/>
            <a:ext cx="95025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Measuring AI Ability to Complete Long Tasks</a:t>
            </a:r>
          </a:p>
          <a:p>
            <a:r>
              <a:rPr lang="en-US" dirty="0">
                <a:hlinkClick r:id="rId2"/>
              </a:rPr>
              <a:t> arXiv:2503.14499</a:t>
            </a:r>
            <a:r>
              <a:rPr lang="en-US" b="1" dirty="0"/>
              <a:t> [cs.AI] </a:t>
            </a:r>
            <a:r>
              <a:rPr lang="en-US" dirty="0">
                <a:hlinkClick r:id="rId2"/>
              </a:rPr>
              <a:t>https://arxiv.org/abs/2503.14499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Azure landing zone architecture</a:t>
            </a:r>
          </a:p>
          <a:p>
            <a:r>
              <a:rPr lang="en-US" dirty="0">
                <a:hlinkClick r:id="rId3"/>
              </a:rPr>
              <a:t>https://learn.microsoft.com/en-us/azure/cloud-adoption-framework/ready/landing-zone/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Tracking the ISS with Azure Digital Twins</a:t>
            </a:r>
          </a:p>
          <a:p>
            <a:r>
              <a:rPr lang="en-US" dirty="0">
                <a:hlinkClick r:id="rId4"/>
              </a:rPr>
              <a:t>https://github.com/azure-samples/azure-digital-twins-getting-started/tree/main/ISS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11C7C-51B1-7FA7-B408-323BB1E44BB2}"/>
              </a:ext>
            </a:extLst>
          </p:cNvPr>
          <p:cNvSpPr txBox="1"/>
          <p:nvPr/>
        </p:nvSpPr>
        <p:spPr>
          <a:xfrm>
            <a:off x="1559859" y="1857472"/>
            <a:ext cx="9251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Wikipedia contributors. "Cartesian coordinate system." </a:t>
            </a:r>
            <a:r>
              <a:rPr lang="en-US" i="1" dirty="0"/>
              <a:t>Wikipedia, The Free Encyclopedia</a:t>
            </a:r>
            <a:r>
              <a:rPr lang="en-US" dirty="0"/>
              <a:t>. Wikipedia, The Free Encyclopedia, 13 Oct. 2025. Web. 21 Nov. 2025</a:t>
            </a:r>
          </a:p>
        </p:txBody>
      </p:sp>
    </p:spTree>
    <p:extLst>
      <p:ext uri="{BB962C8B-B14F-4D97-AF65-F5344CB8AC3E}">
        <p14:creationId xmlns:p14="http://schemas.microsoft.com/office/powerpoint/2010/main" val="943581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687117"/>
            <a:ext cx="5577840" cy="1846659"/>
          </a:xfrm>
        </p:spPr>
        <p:txBody>
          <a:bodyPr/>
          <a:lstStyle/>
          <a:p>
            <a:r>
              <a:rPr lang="en-US" dirty="0"/>
              <a:t>Elevating Construction: Realtime Optimization using Digital Twin and AI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199" y="3962399"/>
            <a:ext cx="5577839" cy="250903"/>
          </a:xfrm>
        </p:spPr>
        <p:txBody>
          <a:bodyPr/>
          <a:lstStyle/>
          <a:p>
            <a:r>
              <a:rPr lang="en-US" dirty="0"/>
              <a:t>Aaron J. Drake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Mathematical Foundations</a:t>
            </a:r>
          </a:p>
          <a:p>
            <a:r>
              <a:rPr lang="en-US" dirty="0"/>
              <a:t>New Seeds in 2025</a:t>
            </a:r>
          </a:p>
          <a:p>
            <a:r>
              <a:rPr lang="en-US" dirty="0"/>
              <a:t>Azure Demos</a:t>
            </a:r>
          </a:p>
          <a:p>
            <a:pPr lvl="1"/>
            <a:r>
              <a:rPr lang="en-US" dirty="0"/>
              <a:t>Digital Twin</a:t>
            </a:r>
          </a:p>
          <a:p>
            <a:pPr lvl="1"/>
            <a:r>
              <a:rPr lang="en-US" dirty="0"/>
              <a:t>AI Foundry X Digital Twin</a:t>
            </a:r>
          </a:p>
        </p:txBody>
      </p:sp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74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im.15CE9C66-2E9D-4FC2-AAEE-E3D182322985.MOV">
            <a:hlinkClick r:id="" action="ppaction://media"/>
            <a:extLst>
              <a:ext uri="{FF2B5EF4-FFF2-40B4-BE49-F238E27FC236}">
                <a16:creationId xmlns:a16="http://schemas.microsoft.com/office/drawing/2014/main" id="{1ED7FFA0-B2C3-ED38-5543-67F7E6BE5F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9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mmunity Days | Microsoft Ignite 2025 NYC Community Summit">
            <a:extLst>
              <a:ext uri="{FF2B5EF4-FFF2-40B4-BE49-F238E27FC236}">
                <a16:creationId xmlns:a16="http://schemas.microsoft.com/office/drawing/2014/main" id="{B9414189-0331-1EA4-590B-EB5E2BE7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06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9AF52-BBBC-21C9-5488-6A6D7010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-342900"/>
            <a:ext cx="5256212" cy="16002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Cartesian Coordinate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9BB84-C858-4970-F905-6F053587C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9705" y="1523206"/>
            <a:ext cx="2877876" cy="381158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Invented in 1637, is now a STEM primitive.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15672-0181-F9DA-DFA7-1F199F30D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4" y="539672"/>
            <a:ext cx="3912167" cy="4788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E9570-9083-020A-D652-AEDBDC167396}"/>
              </a:ext>
            </a:extLst>
          </p:cNvPr>
          <p:cNvSpPr txBox="1"/>
          <p:nvPr/>
        </p:nvSpPr>
        <p:spPr>
          <a:xfrm>
            <a:off x="7419977" y="5328165"/>
            <a:ext cx="620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René Descartes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825563-C071-D34D-7186-CA3FF5E78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31" y="3429000"/>
            <a:ext cx="3175000" cy="313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4E8855-6156-71B2-35F3-841B21A59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4643" y="1733550"/>
            <a:ext cx="3175000" cy="32639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3355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mmunity Days | Microsoft Ignite 2025 NYC Community Summit">
            <a:extLst>
              <a:ext uri="{FF2B5EF4-FFF2-40B4-BE49-F238E27FC236}">
                <a16:creationId xmlns:a16="http://schemas.microsoft.com/office/drawing/2014/main" id="{34BD4753-C83A-B625-E42A-6DED92BD5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06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9BD827-E21B-8D1E-6B00-38A725DF7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20" y="0"/>
            <a:ext cx="10577960" cy="6330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F19E24-0EC1-2F3C-4B54-AE9FB265AF5B}"/>
              </a:ext>
            </a:extLst>
          </p:cNvPr>
          <p:cNvSpPr txBox="1"/>
          <p:nvPr/>
        </p:nvSpPr>
        <p:spPr>
          <a:xfrm>
            <a:off x="1530964" y="6330869"/>
            <a:ext cx="923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Mary Ann Freeman, Senior Director of Engineering, AI and Data Science, </a:t>
            </a:r>
            <a:r>
              <a:rPr lang="en-US" i="1" dirty="0">
                <a:solidFill>
                  <a:schemeClr val="bg1"/>
                </a:solidFill>
              </a:rPr>
              <a:t>MathWorks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5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9D4E7-5E06-1029-B20B-668EF15C2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1DE5C0-6ED5-222B-A24A-399FC15F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6" y="0"/>
            <a:ext cx="11623900" cy="68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7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mmunity Days | Microsoft Ignite 2025 NYC Community Summit">
            <a:extLst>
              <a:ext uri="{FF2B5EF4-FFF2-40B4-BE49-F238E27FC236}">
                <a16:creationId xmlns:a16="http://schemas.microsoft.com/office/drawing/2014/main" id="{5D216EA0-2BA8-A727-C92D-9EFC1F0C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06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331EC-DFEB-A0AD-AD38-0E5C0E43C7A5}"/>
              </a:ext>
            </a:extLst>
          </p:cNvPr>
          <p:cNvSpPr txBox="1"/>
          <p:nvPr/>
        </p:nvSpPr>
        <p:spPr>
          <a:xfrm>
            <a:off x="1046135" y="3007294"/>
            <a:ext cx="89476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oogle Sans"/>
              </a:rPr>
              <a:t>A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Google Sans"/>
              </a:rPr>
              <a:t>digital twin is a "living" model that continuously synchronizes with its physical counterpart via a "digital thread" of live data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2A95-BC7B-717F-1EA7-16F9C37B2385}"/>
              </a:ext>
            </a:extLst>
          </p:cNvPr>
          <p:cNvSpPr txBox="1"/>
          <p:nvPr/>
        </p:nvSpPr>
        <p:spPr>
          <a:xfrm>
            <a:off x="1046136" y="5823662"/>
            <a:ext cx="6098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Google Sans"/>
              </a:rPr>
              <a:t>Real-time Monitoring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2DC4B-4D24-0E77-5E46-82F78B106516}"/>
              </a:ext>
            </a:extLst>
          </p:cNvPr>
          <p:cNvSpPr txBox="1"/>
          <p:nvPr/>
        </p:nvSpPr>
        <p:spPr>
          <a:xfrm>
            <a:off x="1046136" y="5177225"/>
            <a:ext cx="6098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Google Sans"/>
              </a:rPr>
              <a:t>Simulation and Scenario Planning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FD206-5635-AF1A-DF30-B5A1224EFD76}"/>
              </a:ext>
            </a:extLst>
          </p:cNvPr>
          <p:cNvSpPr txBox="1"/>
          <p:nvPr/>
        </p:nvSpPr>
        <p:spPr>
          <a:xfrm>
            <a:off x="1046135" y="1426552"/>
            <a:ext cx="8345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effectLst/>
                <a:latin typeface="Google Sans"/>
              </a:rPr>
              <a:t>Azure Digital Twin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2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438</Words>
  <Application>Microsoft Office PowerPoint</Application>
  <PresentationFormat>Widescreen</PresentationFormat>
  <Paragraphs>51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Aptos Slab Black</vt:lpstr>
      <vt:lpstr>Arial</vt:lpstr>
      <vt:lpstr>Google Sans</vt:lpstr>
      <vt:lpstr>Segoe Sans Display Semibold</vt:lpstr>
      <vt:lpstr>Segoe UI</vt:lpstr>
      <vt:lpstr>Wingdings</vt:lpstr>
      <vt:lpstr>Office Theme</vt:lpstr>
      <vt:lpstr>Microsoft Ignite</vt:lpstr>
      <vt:lpstr>Elevating Construction: Realtime Optimization using Digital Twin and AI</vt:lpstr>
      <vt:lpstr>Agenda</vt:lpstr>
      <vt:lpstr>PowerPoint Presentation</vt:lpstr>
      <vt:lpstr>PowerPoint Presentation</vt:lpstr>
      <vt:lpstr>Cartesian Coordinate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Aaron J. Drake</vt:lpstr>
      <vt:lpstr>Thank You to our sponsors</vt:lpstr>
      <vt:lpstr>Please share your event and session feedback!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Drake</dc:creator>
  <cp:lastModifiedBy>Aaron Drake</cp:lastModifiedBy>
  <cp:revision>2</cp:revision>
  <dcterms:created xsi:type="dcterms:W3CDTF">2025-10-08T20:25:37Z</dcterms:created>
  <dcterms:modified xsi:type="dcterms:W3CDTF">2025-11-21T21:06:01Z</dcterms:modified>
</cp:coreProperties>
</file>